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70" r:id="rId4"/>
    <p:sldId id="259" r:id="rId5"/>
    <p:sldId id="282" r:id="rId6"/>
    <p:sldId id="260" r:id="rId7"/>
    <p:sldId id="285" r:id="rId8"/>
    <p:sldId id="276" r:id="rId9"/>
    <p:sldId id="279" r:id="rId10"/>
    <p:sldId id="277" r:id="rId11"/>
    <p:sldId id="278" r:id="rId12"/>
    <p:sldId id="280" r:id="rId13"/>
    <p:sldId id="281" r:id="rId14"/>
    <p:sldId id="284" r:id="rId15"/>
    <p:sldId id="283" r:id="rId16"/>
    <p:sldId id="261" r:id="rId17"/>
    <p:sldId id="271" r:id="rId18"/>
    <p:sldId id="272" r:id="rId19"/>
    <p:sldId id="264" r:id="rId20"/>
    <p:sldId id="265" r:id="rId21"/>
    <p:sldId id="266" r:id="rId22"/>
    <p:sldId id="267" r:id="rId23"/>
    <p:sldId id="268" r:id="rId24"/>
    <p:sldId id="269" r:id="rId25"/>
    <p:sldId id="273" r:id="rId26"/>
    <p:sldId id="274" r:id="rId27"/>
    <p:sldId id="275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364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D3A9F-8F2E-46E2-A2C1-9787AE7202F2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03795-1881-4DC2-A405-13010D3F6F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D5662-1A88-4ED9-8FAE-E37A63688579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1BD6B-FFD2-493E-98A7-EB1612DAD9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267666-228D-4A4C-B138-A961C8B95D7B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56915DD-C08A-4003-83FE-0D5A41935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science.wiley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710396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 Action Research Project</a:t>
            </a:r>
          </a:p>
          <a:p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By Gary A. Proulx</a:t>
            </a:r>
          </a:p>
          <a:p>
            <a:r>
              <a:rPr lang="en-US" sz="16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EDU 702.22 - Spring 2010</a:t>
            </a:r>
            <a:endParaRPr lang="en-US" sz="16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Characteristics of Highly Engaged Parents in Low Income </a:t>
            </a:r>
            <a:br>
              <a:rPr lang="en-US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Urban Schools</a:t>
            </a:r>
            <a:endParaRPr lang="en-US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most consistent predictors of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childrens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 academic achievement and social adjustment are parent expectations of child’s academic attainment &amp; satisfaction with their child’s education at school.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(Levine, D., 1982; Martinez-Pons, M., 2002).  </a:t>
            </a:r>
          </a:p>
          <a:p>
            <a:pPr lvl="1">
              <a:buNone/>
            </a:pPr>
            <a:endParaRPr lang="en-US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Parents of high-achieving students set higher standards for their children’s educational activities than parents of low-achieving students.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(Schoenfeld, A., 1999; Powell-Mikle, A., 2004; Nelson, G., 2008).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Major factors of parental involvement in the education of their children include:</a:t>
            </a:r>
          </a:p>
          <a:p>
            <a:pPr lvl="2"/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Parent’s beliefs about what is important, necessary, and permissible for them to do with and on behalf of their children.</a:t>
            </a:r>
          </a:p>
          <a:p>
            <a:pPr lvl="2"/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extent to which parents believe that they can have a positive influence on their children’s education.</a:t>
            </a:r>
          </a:p>
          <a:p>
            <a:pPr lvl="2"/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Parents’ perceptions that their children and school want them to be involved.</a:t>
            </a:r>
          </a:p>
          <a:p>
            <a:pPr lvl="2">
              <a:buNone/>
            </a:pPr>
            <a:endParaRPr lang="en-US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(Abdul-Adil, 2006)</a:t>
            </a:r>
            <a:endParaRPr lang="en-US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When parents come to school regularly, it reinforces the view in the child’s mind that school and home are connected.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(Horvat, E., Weininger, E., &amp; Lareau, A., 2003; Levine, D. 1982)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962400"/>
            <a:ext cx="2241252" cy="2194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Teachers often think that low-income parents &amp; single parents will not spend as much time helping their children at home.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(Barton, A., Corey, D., Perez, J., St. Louis, K., &amp; George, M., 2004).  </a:t>
            </a:r>
          </a:p>
          <a:p>
            <a:pPr lvl="1" algn="ctr">
              <a:buNone/>
            </a:pP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267200"/>
            <a:ext cx="2327164" cy="2103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“There are many reasons for developing school, family, and community partnerships…the main reason is to help all youngsters succeed in school and in later life</a:t>
            </a:r>
          </a:p>
          <a:p>
            <a:pPr lvl="1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			     </a:t>
            </a:r>
            <a:r>
              <a:rPr lang="en-US" sz="29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-Joyce Epstein</a:t>
            </a: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419600"/>
            <a:ext cx="141079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Joyce Epstein, Ph.D., of Johns Hopkins University, has developed a framework for defining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six different types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parent involvement:</a:t>
            </a:r>
          </a:p>
          <a:p>
            <a:pPr marL="1245870" lvl="2" indent="-514350">
              <a:buFont typeface="+mj-lt"/>
              <a:buAutoNum type="arabicPeriod"/>
            </a:pP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Parenting</a:t>
            </a:r>
          </a:p>
          <a:p>
            <a:pPr marL="1245870" lvl="2" indent="-514350">
              <a:buFont typeface="+mj-lt"/>
              <a:buAutoNum type="arabicPeriod"/>
            </a:pP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Communicating</a:t>
            </a:r>
          </a:p>
          <a:p>
            <a:pPr marL="1245870" lvl="2" indent="-514350">
              <a:buFont typeface="+mj-lt"/>
              <a:buAutoNum type="arabicPeriod"/>
            </a:pP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Volunteering</a:t>
            </a:r>
          </a:p>
          <a:p>
            <a:pPr marL="1245870" lvl="2" indent="-514350">
              <a:buFont typeface="+mj-lt"/>
              <a:buAutoNum type="arabicPeriod"/>
            </a:pP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Learning at Home</a:t>
            </a:r>
          </a:p>
          <a:p>
            <a:pPr marL="1245870" lvl="2" indent="-514350">
              <a:buFont typeface="+mj-lt"/>
              <a:buAutoNum type="arabicPeriod"/>
            </a:pP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Decision Making</a:t>
            </a:r>
          </a:p>
          <a:p>
            <a:pPr marL="1245870" lvl="2" indent="-514350">
              <a:buFont typeface="+mj-lt"/>
              <a:buAutoNum type="arabicPeriod"/>
            </a:pP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Collaborating with Community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(Epstein, J., 1991).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HR1:</a:t>
            </a:r>
            <a:r>
              <a:rPr lang="en-US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This researcher will investigate the common characteristics of </a:t>
            </a:r>
            <a:r>
              <a:rPr lang="en-US" sz="36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highly engaged parents</a:t>
            </a:r>
            <a:r>
              <a:rPr lang="en-US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from P.S. X, a low income urban school, to better understand what inspires their participation. This will be done by surveying and conducting a focus group with these parents.</a:t>
            </a: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Statement of Hypothesis</a:t>
            </a:r>
            <a:endParaRPr lang="en-US" sz="5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5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group of parents from P.S. X, a low income school in East New York.</a:t>
            </a:r>
          </a:p>
          <a:p>
            <a:pPr lvl="1"/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These will be parents that have shown exemplary participation in their child’s education, and whose children are in the gifted class.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Participants</a:t>
            </a:r>
            <a:endParaRPr lang="en-US" sz="5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Survey</a:t>
            </a:r>
          </a:p>
          <a:p>
            <a:pPr lvl="1"/>
            <a:r>
              <a:rPr lang="en-US" sz="3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gather preliminary, anonymous data from the P.S. X parent group about what inspires their involvement in their child’s education.</a:t>
            </a:r>
            <a:endParaRPr lang="en-US" sz="37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Focus Group</a:t>
            </a:r>
          </a:p>
          <a:p>
            <a:pPr lvl="1"/>
            <a:r>
              <a:rPr lang="en-US" sz="3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Researcher will facilitate and record a conversation with the P.S. X parent group to gain further insight into the characteristics of highly engaged parents.</a:t>
            </a:r>
            <a:endParaRPr lang="en-US" sz="37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Instruments</a:t>
            </a:r>
            <a:endParaRPr lang="en-US" sz="5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Abdul-Adil, J. &amp; Farmer, A. (2006). Inner-City African American Parental 	Involvement in Elementary Schools: Getting Beyond Urban Legends 	of Apathy.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Psychology Quarterly, 21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(1), 1-12. Retrieved March 14, 	2010, from JSTOR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Barton, A., Drake, C., Perez, J., St. Louis, K, &amp; George, M. (2004). 	Ecologies of Parental Engagement in Urban Education. 	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Educational 	Researcher, 33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(4), 3-12. Retrieved March 14, 2010, from JSTOR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Cooper, C. &amp; Christie, C. (2005). Evaluating Parent Empowerment: A Look at 	the Potential of Social Justice Evaluation in Education.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Teachers College 	Record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107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(10), 2248-2274. Retrieved March 8, 2010, from Wilson 	Web.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Desimone, Laura (1999). Linking Parent Involvement with Student 	Achievement: Do 	Race and Income Matter?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Journal of Educational 	Research, 93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(1), 11-30. Retrieved March 13, 2010, from JSTOR 	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Epstein, Joyce L., &amp; Dauber, Susan L. (1991). School Programs and Teacher 	Practices of  Parent Involvement in Inner-City Elementary and Middle 	Schools.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Elementary School Journal, 91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(3), 	289-305. Retrieved March 	29, 2010, from JSTOR database.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Table of Contents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>
            <a:normAutofit fontScale="47500" lnSpcReduction="20000"/>
          </a:bodyPr>
          <a:lstStyle/>
          <a:p>
            <a:pPr lvl="1"/>
            <a:r>
              <a:rPr lang="en-US" sz="9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</a:t>
            </a:r>
          </a:p>
          <a:p>
            <a:pPr lvl="1"/>
            <a:r>
              <a:rPr lang="en-US" sz="9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Statement of the Problem				    4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Related Literature        	       	    6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Statement of Hypothesis		           		   16</a:t>
            </a:r>
            <a:endParaRPr lang="en-US" sz="53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sz="9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Participants		                              		   17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Instruments  					   18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Design</a:t>
            </a:r>
          </a:p>
          <a:p>
            <a:pPr lvl="2"/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Procedure</a:t>
            </a:r>
            <a:endParaRPr lang="en-US" sz="53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Foster, Michelle L., &amp; Peele, Tryphenia B. (2001). Ring my Bell: Contextualizing Home 	and School in an African American Community.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Classroom Diversity: Connecting 	Curriculum to Students’ Lives.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Portsmouth: Heinemann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Hampton, F., Mumford, D., &amp; Bond, L. (1998). Parent Involvement in the Inner-City 	Schools: The Project FAST Extended Family Approach to Success.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Urban 	Education,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(3), 410-427. Retrieved from ERIC database EJ572944.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Herbert, T. (2001). If I Had a Notebook, I Know Things Would Change: Bright 	Underachieving Young Men in Urban Classrooms.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Gifted Quarterly, 4,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174-194. 	Retrieved on February 25, 2010, from SAGE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Huang G., &amp; Mason, K. (2008). Motivations of Parental Involvement in 	Children’s Learning: Voices from Urban African American Families of 	Preschoolers.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Multicultural Education,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(3), 20-27. Retrieved March 7, 2010, 	from Wilson Web.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Hill, Dale. (2004). The Boy and the Rose.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Gifted Child Today,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(24), 64. 	Retrieved March 7, 2010, from SAGE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Hoover-Dempsey, K, Bassler, O., &amp; Burow, R. (1995). Parents’ Reported 	Involvement in Students’ Homework: Strategies and Practices.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	Elementary School Journal,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(5), 435-450. Retrieved March 14, 2010, from 	JSTOR database.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Jeynes, William H. (2010). The Salience of the Subtle Aspects of Parental 	Involvement and Encouraging That Involvement: Implications for 	School-Based Programs.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Teachers College Record, 112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(3), 747-777. 	Retrieved on April 12, 2010.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Krajewski, B, &amp; Sabir, L. (2002). Every Child a Success: Reaching for a Vision. 	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79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(4), 44-47. Retrieved from ERIC database (EJ601237)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Ladson-Billings, Gloria (2001). Can Anybody Teach These Children?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Crossing 	over to Canaan.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 Francisco: Jossey-Bass.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Laureau, Annette (2000). Social Class and Parent Involvement in Schooling. 	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 Advantage: 	Social Class and Parental Intervention in Elementary 	Education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Lanham: Rowman &amp; Littlefield.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Laureau, Annette (2000). What Do Teachers Want From Parents?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 	Advantage: Social 	Class and Parental Intervention in Elementary 	Education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Lanham: Rowman &amp; Littlefield.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Levine, Daniel U. (1982). Successful Approaches for Improving Academic 	Achievement in Inner-City Elementary Schools.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Phi Delta 	Kappan, 63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(8),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523-526. Retrieved on March 21, 2010, from the JSTOR 	database.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Martinez-Pons, Manuel. (2002). Parental Influences on Children’s Academic 	Self-Regulatory Development.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Theory into Practice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(2), 126-131. 	Retrieved on March 21, 2010, from JSTOR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McNamara, E., Weininger E., &amp; Lareau, A. (2003). From Social Ties to Social 	Capital: Class Differences in the Relations Between Schools and 	Parent 	Networks. 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Educational Research Journal,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40 (2), 319-351. 	Retrieved March 14, 2010, from JSTOR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Menard-Warwick, J. (2007). Biliteracy and Schooling in an Extended-Family 	Nicaraguan Immigrant Household: The Sociohistorical 	Construction of 	Parental Involvement.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Anthropology &amp; Education Quarterly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(2), 119-	137. Retrieved on March 3, 2010, from Wilson Web.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Moll, L., Amanti, C., Neff, D. &amp; Gonzalez, N. (1992). Funds of Knowledge for 	Teaching: Using a Qualitative Approach to Connect Homes and 	Classrooms.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Theory Into Practice, 31,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132-141.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Moore, J., Ford, D., &amp; Milner, R. (2005). Recruitment is Not Enough: Retaining 	African American Students in Gifted Education.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Gifted Quarterly,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49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	51-67. Retrieved on February 25, 2010, from SAGE database.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Nelson, Greg. (2008). Ways with Community Knowledge.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Pen128, 3, 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213-224. Retrieved on February 21, 2010, from SAGE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Nettles, S. (1991). Community Involvement and Disadvantaged 	Students: A Review.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Educational Research,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(3), 	379-	406. Retrieved on March14, 2010, from JSTOR 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Overstreet, S., Devine, J., Bevans, K., &amp; Efreom, Y. (2005). Predicting 	Parental Involvement in 	Children’s Schooling Within an 	Economically Disadvantaged African American Sample. 	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Psychology in the Schools, 42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(1), 101-111. Retrieved March 2, 2010, 	from Wiley InterScience, </a:t>
            </a: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www.interscience.wiley.com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Powell-Mikle, A, &amp; Patton, M. (2004). Meaningful Learning with 	African American Families: The Freedom Quilt Fun Packs. 	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Childhood Education,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(4), 187-199. Retrieved February 	25, 	2010, from Wilson Web.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Reed, Wayne (2009). The Bridge is Built: The Role of Local Teachers in 	an Urban Elementary School.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School Community Journal, 	19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Rosenberry, A., McIntyre E., &amp; Gonzalez, N. (2001). Connecting 	Students’ Cultures to Instruction.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Classroom Diversity: 	Connecting Curriculum to Students’ Lives.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Portsmouth: 	Heinemann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Schoenfeld, Alan H. (1999). Looking Toward the 21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Century: 	Challenges of Educational Theory and Practice.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Educational 	Researcher, 28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(7),4-14. Retrieved on March 21, 2010, from 	aera.net. 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Stewart, E., Stewart, E., &amp; Simons, R. (2007). The Effect of 	Neighborhood Context on the College Aspirations of African 	American Adolescents.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Educational Research 	Journal, 44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(4), 896-919. Retrieved on March14, 2010, from SAGE 	database.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Wong, K., &amp; Alkins, K. (1999). Toward Systemic Reform in High-	Poverty Schools: A Comparative Analysis of Two Large 	School Districts.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Elementary School Journal,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(38), 87-101. 	Retrieved on February 25, 2010, from Wilson Web.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Appendix A: </a:t>
            </a:r>
            <a:r>
              <a:rPr lang="en-US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Consent Form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Dear Principal,</a:t>
            </a:r>
          </a:p>
          <a:p>
            <a:pPr>
              <a:buNone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 am completing my graduate program in the Childhood Education Department at Brooklyn College.  I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am conducting an action research project on the effects and impact of parental involvement. The 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research will require me to survey parents, as well as, conduct a focus group with highly 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engaged parents, in order to gather information for my research. </a:t>
            </a:r>
          </a:p>
          <a:p>
            <a:pPr>
              <a:buNone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All results will be reported as a group study and to respect their privacy, the names of the participants 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will remain anonymous.  This  research will assist me in my goal to bring more parents to the school and 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get more parents involved  in their child’s education. I am asking for your consent to carry out this 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project during the months of September – December, 2010. Thank you in advance for your support and </a:t>
            </a: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cooperation. Please contact me if you have any questions.</a:t>
            </a:r>
          </a:p>
          <a:p>
            <a:pPr>
              <a:buNone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Sincerely,</a:t>
            </a:r>
          </a:p>
          <a:p>
            <a:pPr>
              <a:buNone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Gary A. Proulx</a:t>
            </a: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Directions: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Please select one of the numbers below that best answers the questions and place your response on the space provided to the right. Thank you for your cooperation.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1: Strongly Agree              2: Agree              3: Disagree              4: Strongly Disagree</a:t>
            </a:r>
            <a:endParaRPr lang="en-US" sz="1600" b="1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help my child with his/her homework every night.	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have a good relationship with my child’s teacher.	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am currently a member of the Parent-Teacher Association.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assist my child with his/her homework at least 3 nights a week.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My child does well in school because of my help.	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assist my child with school only when asked.	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am satisfied when my child does his best in school.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read to my child every night.		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always attend functions such as Open House at my child’s school.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I read to my child at least 3 nights a week.				_____</a:t>
            </a: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Appendix B: </a:t>
            </a:r>
            <a:r>
              <a:rPr lang="en-US" sz="36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Parent Survey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250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The purpose of this focus group is to gather information from highly engaged parents. The moderator will be the action researcher and he will conduct a round table discussion by asking questions and inciting a dialogue amongst the parents who have shown by their behavior to be highly engaged in their child’s academic success. In hopes to gain a better understanding of the characteristics that these parents share and perhaps can influence other parents to become more engaged. Below is a sample list of questions: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8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often do you help your child with his/her homework?		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would you describe your relationship with your child’s teacher?	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Are you currently a member of the Parent-Teacher Association?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Do you think your child does well in school because of your help?		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Were your parents as engaged with your teachers/school as you are?	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What was your experience with school like?		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Does the school communicate with you enough?					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often do you attend functions such as Open House at your child’s school?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often do you review your child’s homework assignments?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often did you read to your child when they were younger?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Were you read to as a child?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far in school did you attend?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How often do you speak with other parents?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What are some things that we can do to increase parental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involvement?</a:t>
            </a: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What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inspires you to be so involved in your child’s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education?</a:t>
            </a: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Who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or what has encouraged and/or influenced you to be involved in your child’s education?</a:t>
            </a:r>
          </a:p>
          <a:p>
            <a:pPr marL="342900" marR="0" lvl="0" indent="-3429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	</a:t>
            </a:r>
            <a:r>
              <a:rPr lang="en-US" sz="4800" dirty="0" smtClean="0">
                <a:latin typeface="Times New Roman"/>
                <a:ea typeface="Calibri"/>
                <a:cs typeface="Times New Roman"/>
              </a:rPr>
              <a:t>			</a:t>
            </a:r>
            <a:endParaRPr lang="en-US" sz="4800" dirty="0" smtClean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Appendix C: </a:t>
            </a:r>
            <a:r>
              <a:rPr lang="en-US" sz="36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Focus Group Agenda</a:t>
            </a:r>
            <a:endParaRPr lang="en-US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716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Thank-you for listening.</a:t>
            </a:r>
          </a:p>
          <a:p>
            <a:pPr algn="ctr"/>
            <a:endParaRPr lang="en-US" sz="4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Gary\AppData\Local\Microsoft\Windows\Temporary Internet Files\Content.IE5\727G1TTQ\MP9004393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8" y="2286000"/>
            <a:ext cx="5906342" cy="3581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00200" y="3124200"/>
            <a:ext cx="571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See you in September!</a:t>
            </a:r>
          </a:p>
          <a:p>
            <a:pPr algn="ctr"/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-Gary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Table of Contents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</a:p>
          <a:p>
            <a:pPr lvl="1"/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Discussions</a:t>
            </a:r>
          </a:p>
          <a:p>
            <a:pPr lvl="1"/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Implications</a:t>
            </a:r>
          </a:p>
          <a:p>
            <a:pPr lvl="1"/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				         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  <a:p>
            <a:pPr lvl="1"/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Appendices</a:t>
            </a:r>
          </a:p>
          <a:p>
            <a:pPr lvl="2"/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Appendix A : Consent Form                                  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en-US" sz="2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Appendix B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Parent Survey                                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  <a:endParaRPr lang="en-US" sz="2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Appendix C : Focus Group Agenda	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7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sz="27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At P.S. X, a low income, urban elementary school in East New York, when parents are not directly engaged in their child’s education, the student’s level of achievement suffers.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Statement of the Problem</a:t>
            </a:r>
            <a:endParaRPr lang="en-US" sz="5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t="12000" r="9044"/>
          <a:stretch>
            <a:fillRect/>
          </a:stretch>
        </p:blipFill>
        <p:spPr bwMode="auto">
          <a:xfrm>
            <a:off x="1905000" y="685800"/>
            <a:ext cx="5303520" cy="5303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What does the </a:t>
            </a:r>
            <a:r>
              <a:rPr lang="en-US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en-US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say about parent involvement in children’s education in relation to academic success?</a:t>
            </a:r>
          </a:p>
          <a:p>
            <a:pPr algn="ctr"/>
            <a:endParaRPr lang="en-US" sz="4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Gary\AppData\Local\Microsoft\Windows\Temporary Internet Files\Content.IE5\N9MQSOH1\MP90043937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572000"/>
            <a:ext cx="2328397" cy="1554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earlier in a child’s educational process parent involvement begins, the more powerful the effects.</a:t>
            </a:r>
          </a:p>
          <a:p>
            <a:pPr lvl="1">
              <a:buNone/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(Cooper &amp; Christie, 2005; Hampton, 1998; Hoover-Dempsey, 1995; Overstreet, 2005)</a:t>
            </a:r>
          </a:p>
          <a:p>
            <a:pPr lvl="1">
              <a:buNone/>
            </a:pPr>
            <a:endParaRPr lang="en-US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most effective forms of parental involvement are those which engage parents in working directly with their children on learning activities at home.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(Epstein, J., 1991; Hampton, 1998; Laureau, A., 2000;  Nettles, S., 1991).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Lack of parental involvement is the biggest problem facing public schools.           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Desimone, L. 1999;  Epstein, J., 1991; 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Hill, D. 2004; Ladson-Billings, G., 2001). </a:t>
            </a:r>
          </a:p>
          <a:p>
            <a:pPr lvl="1">
              <a:buNone/>
            </a:pPr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more intensely parents are involved the more beneficial the achievement effects.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Krajewski, B. &amp; Sabir, L., 2000; Wong, K., &amp; Alkins, K., 1999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Family participation in education was twice as predictive of students’ academic success as family socioeconomic status.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(Overstreet, S. 2005).</a:t>
            </a:r>
          </a:p>
          <a:p>
            <a:pPr lvl="1">
              <a:buNone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Research shows that when parents are involved students have higher grades, better attendance, increased levels of self-esteem &amp; motivation, decreased use of drugs &amp; alcohol, and fewer instances of violence.</a:t>
            </a:r>
          </a:p>
          <a:p>
            <a:pPr lvl="1">
              <a:buNone/>
            </a:pPr>
            <a:r>
              <a:rPr lang="en-U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(Jeynes, W., 2010)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Review of Related Literature</a:t>
            </a:r>
            <a:endParaRPr lang="en-US" sz="5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1228</TotalTime>
  <Words>1085</Words>
  <Application>Microsoft Office PowerPoint</Application>
  <PresentationFormat>On-screen Show (4:3)</PresentationFormat>
  <Paragraphs>206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Paper</vt:lpstr>
      <vt:lpstr> Characteristics of Highly Engaged Parents in Low Income  Urban Schools</vt:lpstr>
      <vt:lpstr>Table of Contents </vt:lpstr>
      <vt:lpstr>Table of Contents </vt:lpstr>
      <vt:lpstr>Statement of the Problem</vt:lpstr>
      <vt:lpstr>Slide 5</vt:lpstr>
      <vt:lpstr>Review of Related Literature</vt:lpstr>
      <vt:lpstr>Review of Related Literature</vt:lpstr>
      <vt:lpstr>Review of Related Literature</vt:lpstr>
      <vt:lpstr>Review of Related Literature</vt:lpstr>
      <vt:lpstr>Review of Related Literature</vt:lpstr>
      <vt:lpstr>Review of Related Literature</vt:lpstr>
      <vt:lpstr>Review of Related Literature</vt:lpstr>
      <vt:lpstr>Review of Related Literature</vt:lpstr>
      <vt:lpstr>Review of Related Literature</vt:lpstr>
      <vt:lpstr>Review of Related Literature</vt:lpstr>
      <vt:lpstr>Statement of Hypothesis</vt:lpstr>
      <vt:lpstr>Participants</vt:lpstr>
      <vt:lpstr>Instruments</vt:lpstr>
      <vt:lpstr>References</vt:lpstr>
      <vt:lpstr>References</vt:lpstr>
      <vt:lpstr>References</vt:lpstr>
      <vt:lpstr>References</vt:lpstr>
      <vt:lpstr>References</vt:lpstr>
      <vt:lpstr>References</vt:lpstr>
      <vt:lpstr>Appendix A: Consent Form</vt:lpstr>
      <vt:lpstr>Appendix B: Parent Survey</vt:lpstr>
      <vt:lpstr>Appendix C: Focus Group Agenda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Race &amp; Income Matter? Linking Parental Involvement with Student Achievement</dc:title>
  <dc:creator>Gary</dc:creator>
  <cp:lastModifiedBy>Gary</cp:lastModifiedBy>
  <cp:revision>124</cp:revision>
  <dcterms:created xsi:type="dcterms:W3CDTF">2010-03-14T19:21:53Z</dcterms:created>
  <dcterms:modified xsi:type="dcterms:W3CDTF">2010-05-18T01:30:46Z</dcterms:modified>
  <cp:contentStatus/>
</cp:coreProperties>
</file>